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1" r:id="rId2"/>
  </p:sldMasterIdLst>
  <p:notesMasterIdLst>
    <p:notesMasterId r:id="rId9"/>
  </p:notesMasterIdLst>
  <p:sldIdLst>
    <p:sldId id="268" r:id="rId3"/>
    <p:sldId id="256" r:id="rId4"/>
    <p:sldId id="261" r:id="rId5"/>
    <p:sldId id="258" r:id="rId6"/>
    <p:sldId id="269" r:id="rId7"/>
    <p:sldId id="270" r:id="rId8"/>
  </p:sldIdLst>
  <p:sldSz cx="12192000" cy="6858000"/>
  <p:notesSz cx="6858000" cy="9144000"/>
  <p:embeddedFontLst>
    <p:embeddedFont>
      <p:font typeface="DengXian" panose="02010600030101010101" pitchFamily="2" charset="-122"/>
      <p:regular r:id="rId10"/>
      <p:bold r:id="rId11"/>
    </p:embeddedFont>
    <p:embeddedFont>
      <p:font typeface="华文行楷" panose="02010800040101010101" pitchFamily="2" charset="-122"/>
      <p:regular r:id="rId12"/>
    </p:embeddedFont>
    <p:embeddedFont>
      <p:font typeface="思源黑体 CN Bold" panose="02010600030101010101" charset="-122"/>
      <p:bold r:id="rId13"/>
    </p:embeddedFont>
    <p:embeddedFont>
      <p:font typeface="思源黑体 CN Heavy" panose="02010600030101010101" charset="-122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黑体" panose="02010609060101010101" pitchFamily="49" charset="-122"/>
      <p:regular r:id="rId23"/>
    </p:embeddedFont>
    <p:embeddedFont>
      <p:font typeface="微软雅黑" panose="020B0503020204020204" pitchFamily="34" charset="-122"/>
      <p:regular r:id="rId24"/>
      <p:bold r:id="rId25"/>
    </p:embeddedFont>
  </p:embeddedFontLst>
  <p:custDataLst>
    <p:tags r:id="rId26"/>
  </p:custDataLst>
  <p:defaultTextStyle>
    <a:defPPr>
      <a:defRPr lang="zh-CN"/>
    </a:defPPr>
    <a:lvl1pPr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5pPr>
    <a:lvl6pPr marL="22860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6pPr>
    <a:lvl7pPr marL="27432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7pPr>
    <a:lvl8pPr marL="32004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8pPr>
    <a:lvl9pPr marL="36576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60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00FF"/>
    <a:srgbClr val="0000FF"/>
    <a:srgbClr val="339933"/>
    <a:srgbClr val="006600"/>
    <a:srgbClr val="33CC33"/>
    <a:srgbClr val="C0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59" autoAdjust="0"/>
    <p:restoredTop sz="89442" autoAdjust="0"/>
  </p:normalViewPr>
  <p:slideViewPr>
    <p:cSldViewPr>
      <p:cViewPr varScale="1">
        <p:scale>
          <a:sx n="91" d="100"/>
          <a:sy n="91" d="100"/>
        </p:scale>
        <p:origin x="33" y="90"/>
      </p:cViewPr>
      <p:guideLst>
        <p:guide orient="horz" pos="2160"/>
        <p:guide pos="60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440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ags" Target="tags/tag1.xml"/><Relationship Id="rId3" Type="http://schemas.openxmlformats.org/officeDocument/2006/relationships/slide" Target="slides/slide1.xml"/><Relationship Id="rId21" Type="http://schemas.openxmlformats.org/officeDocument/2006/relationships/font" Target="fonts/font12.fntdata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audio1.wav>
</file>

<file path=ppt/media/audio2.wav>
</file>

<file path=ppt/media/audio3.wav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GIF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2B883-75C8-486B-AE8B-C51D5A1D15C1}" type="datetimeFigureOut">
              <a:rPr lang="zh-CN" altLang="en-US" smtClean="0"/>
              <a:t>2022-06-28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2B1C0E-066D-4A40-95E6-B6E6C0C47BE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0" y="83620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0" y="90821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130" y="-99695"/>
            <a:ext cx="3521710" cy="1133475"/>
          </a:xfrm>
          <a:prstGeom prst="rect">
            <a:avLst/>
          </a:prstGeom>
        </p:spPr>
      </p:pic>
      <p:pic>
        <p:nvPicPr>
          <p:cNvPr id="11" name="图片 10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74" t="20018" b="-57"/>
          <a:stretch>
            <a:fillRect/>
          </a:stretch>
        </p:blipFill>
        <p:spPr>
          <a:xfrm rot="10800000">
            <a:off x="8976360" y="692785"/>
            <a:ext cx="3312160" cy="6217920"/>
          </a:xfrm>
          <a:prstGeom prst="rect">
            <a:avLst/>
          </a:prstGeom>
        </p:spPr>
      </p:pic>
      <p:sp>
        <p:nvSpPr>
          <p:cNvPr id="14" name="open-book_299"/>
          <p:cNvSpPr/>
          <p:nvPr userDrawn="1"/>
        </p:nvSpPr>
        <p:spPr>
          <a:xfrm>
            <a:off x="335360" y="114432"/>
            <a:ext cx="609685" cy="506257"/>
          </a:xfrm>
          <a:custGeom>
            <a:avLst/>
            <a:gdLst>
              <a:gd name="T0" fmla="*/ 88862 h 440259"/>
              <a:gd name="T1" fmla="*/ 88862 h 440259"/>
              <a:gd name="T2" fmla="*/ 278945 h 440259"/>
              <a:gd name="T3" fmla="*/ 278945 h 440259"/>
              <a:gd name="T4" fmla="*/ 278945 h 440259"/>
              <a:gd name="T5" fmla="*/ 278945 h 440259"/>
              <a:gd name="T6" fmla="*/ 278945 h 440259"/>
              <a:gd name="T7" fmla="*/ 278945 h 440259"/>
              <a:gd name="T8" fmla="*/ 278945 h 440259"/>
              <a:gd name="T9" fmla="*/ 278945 h 440259"/>
              <a:gd name="T10" fmla="*/ 278945 h 440259"/>
              <a:gd name="T11" fmla="*/ 278945 h 440259"/>
              <a:gd name="T12" fmla="*/ 278945 h 440259"/>
              <a:gd name="T13" fmla="*/ 278945 h 440259"/>
              <a:gd name="T14" fmla="*/ 278945 h 440259"/>
              <a:gd name="T15" fmla="*/ 278945 h 440259"/>
              <a:gd name="T16" fmla="*/ 278945 h 440259"/>
              <a:gd name="T17" fmla="*/ 278945 h 440259"/>
              <a:gd name="T18" fmla="*/ 278945 h 440259"/>
              <a:gd name="T19" fmla="*/ 278945 h 440259"/>
              <a:gd name="T20" fmla="*/ 278945 h 440259"/>
              <a:gd name="T21" fmla="*/ 278945 h 440259"/>
              <a:gd name="T22" fmla="*/ 278945 h 440259"/>
              <a:gd name="T23" fmla="*/ 278945 h 440259"/>
              <a:gd name="T24" fmla="*/ 278945 h 440259"/>
              <a:gd name="T25" fmla="*/ 278945 h 440259"/>
              <a:gd name="T26" fmla="*/ 278945 h 440259"/>
              <a:gd name="T27" fmla="*/ 278945 h 440259"/>
              <a:gd name="T28" fmla="*/ 278945 h 440259"/>
              <a:gd name="T29" fmla="*/ 278945 h 440259"/>
              <a:gd name="T30" fmla="*/ 278945 h 440259"/>
              <a:gd name="T31" fmla="*/ 278945 h 440259"/>
              <a:gd name="T32" fmla="*/ 278945 h 440259"/>
              <a:gd name="T33" fmla="*/ 278945 h 440259"/>
              <a:gd name="T34" fmla="*/ 278945 h 440259"/>
              <a:gd name="T35" fmla="*/ 278945 h 440259"/>
              <a:gd name="T36" fmla="*/ 278945 h 440259"/>
              <a:gd name="T37" fmla="*/ 278945 h 440259"/>
              <a:gd name="T38" fmla="*/ 278945 h 440259"/>
              <a:gd name="T39" fmla="*/ 278945 h 440259"/>
              <a:gd name="T40" fmla="*/ 88862 h 440259"/>
              <a:gd name="T41" fmla="*/ 88862 h 440259"/>
              <a:gd name="T42" fmla="*/ 278945 h 440259"/>
              <a:gd name="T43" fmla="*/ 278945 h 440259"/>
              <a:gd name="T44" fmla="*/ 278945 h 440259"/>
              <a:gd name="T45" fmla="*/ 278945 h 440259"/>
              <a:gd name="T46" fmla="*/ 278945 h 440259"/>
              <a:gd name="T47" fmla="*/ 278945 h 440259"/>
              <a:gd name="T48" fmla="*/ 88862 h 440259"/>
              <a:gd name="T49" fmla="*/ 88862 h 440259"/>
              <a:gd name="T50" fmla="*/ 278945 h 440259"/>
              <a:gd name="T51" fmla="*/ 278945 h 440259"/>
              <a:gd name="T52" fmla="*/ 278945 h 440259"/>
              <a:gd name="T53" fmla="*/ 278945 h 440259"/>
              <a:gd name="T54" fmla="*/ 278945 h 440259"/>
              <a:gd name="T55" fmla="*/ 278945 h 440259"/>
              <a:gd name="T56" fmla="*/ 278945 h 440259"/>
              <a:gd name="T57" fmla="*/ 278945 h 440259"/>
              <a:gd name="T58" fmla="*/ 278945 h 440259"/>
              <a:gd name="T59" fmla="*/ 278945 h 440259"/>
              <a:gd name="T60" fmla="*/ 278945 h 440259"/>
              <a:gd name="T61" fmla="*/ 278945 h 440259"/>
              <a:gd name="T62" fmla="*/ 278945 h 440259"/>
              <a:gd name="T63" fmla="*/ 278945 h 440259"/>
              <a:gd name="T64" fmla="*/ 278945 h 440259"/>
              <a:gd name="T65" fmla="*/ 278945 h 440259"/>
              <a:gd name="T66" fmla="*/ 278945 h 440259"/>
              <a:gd name="T67" fmla="*/ 278945 h 440259"/>
              <a:gd name="T68" fmla="*/ 278945 h 440259"/>
              <a:gd name="T69" fmla="*/ 278945 h 440259"/>
              <a:gd name="T70" fmla="*/ 88862 h 440259"/>
              <a:gd name="T71" fmla="*/ 88862 h 440259"/>
              <a:gd name="T72" fmla="*/ 278945 h 440259"/>
              <a:gd name="T73" fmla="*/ 278945 h 440259"/>
              <a:gd name="T74" fmla="*/ 278945 h 440259"/>
              <a:gd name="T75" fmla="*/ 278945 h 440259"/>
              <a:gd name="T76" fmla="*/ 278945 h 440259"/>
              <a:gd name="T77" fmla="*/ 278945 h 440259"/>
              <a:gd name="T78" fmla="*/ 278945 h 440259"/>
              <a:gd name="T79" fmla="*/ 278945 h 440259"/>
              <a:gd name="T80" fmla="*/ 278945 h 440259"/>
              <a:gd name="T81" fmla="*/ 278945 h 440259"/>
              <a:gd name="T82" fmla="*/ 278945 h 440259"/>
              <a:gd name="T83" fmla="*/ 278945 h 440259"/>
              <a:gd name="T84" fmla="*/ 278945 h 440259"/>
              <a:gd name="T85" fmla="*/ 278945 h 440259"/>
              <a:gd name="T86" fmla="*/ 278945 h 440259"/>
              <a:gd name="T87" fmla="*/ 278945 h 440259"/>
              <a:gd name="T88" fmla="*/ 88862 h 440259"/>
              <a:gd name="T89" fmla="*/ 88862 h 440259"/>
              <a:gd name="T90" fmla="*/ 278945 h 440259"/>
              <a:gd name="T91" fmla="*/ 278945 h 440259"/>
              <a:gd name="T92" fmla="*/ 278945 h 440259"/>
              <a:gd name="T93" fmla="*/ 278945 h 440259"/>
              <a:gd name="T94" fmla="*/ 278945 h 440259"/>
              <a:gd name="T95" fmla="*/ 278945 h 440259"/>
              <a:gd name="T96" fmla="*/ 88862 h 440259"/>
              <a:gd name="T97" fmla="*/ 88862 h 440259"/>
              <a:gd name="T98" fmla="*/ 278945 h 440259"/>
              <a:gd name="T99" fmla="*/ 278945 h 440259"/>
              <a:gd name="T100" fmla="*/ 278945 h 440259"/>
              <a:gd name="T101" fmla="*/ 278945 h 440259"/>
              <a:gd name="T102" fmla="*/ 278945 h 440259"/>
              <a:gd name="T103" fmla="*/ 278945 h 440259"/>
              <a:gd name="T104" fmla="*/ 278945 h 440259"/>
              <a:gd name="T105" fmla="*/ 278945 h 440259"/>
              <a:gd name="T106" fmla="*/ 278945 h 440259"/>
              <a:gd name="T107" fmla="*/ 278945 h 440259"/>
              <a:gd name="T108" fmla="*/ 278945 h 440259"/>
              <a:gd name="T109" fmla="*/ 278945 h 440259"/>
              <a:gd name="T110" fmla="*/ 278945 h 440259"/>
              <a:gd name="T111" fmla="*/ 278945 h 440259"/>
              <a:gd name="T112" fmla="*/ 278945 h 440259"/>
              <a:gd name="T113" fmla="*/ 278945 h 440259"/>
              <a:gd name="T114" fmla="*/ 278945 h 440259"/>
              <a:gd name="T115" fmla="*/ 278945 h 440259"/>
              <a:gd name="T116" fmla="*/ 278945 h 440259"/>
              <a:gd name="T117" fmla="*/ 278945 h 440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04" h="336">
                <a:moveTo>
                  <a:pt x="387" y="133"/>
                </a:moveTo>
                <a:lnTo>
                  <a:pt x="387" y="108"/>
                </a:lnTo>
                <a:lnTo>
                  <a:pt x="386" y="102"/>
                </a:lnTo>
                <a:cubicBezTo>
                  <a:pt x="385" y="101"/>
                  <a:pt x="377" y="87"/>
                  <a:pt x="361" y="72"/>
                </a:cubicBezTo>
                <a:cubicBezTo>
                  <a:pt x="348" y="61"/>
                  <a:pt x="331" y="50"/>
                  <a:pt x="308" y="45"/>
                </a:cubicBezTo>
                <a:lnTo>
                  <a:pt x="308" y="0"/>
                </a:lnTo>
                <a:cubicBezTo>
                  <a:pt x="210" y="7"/>
                  <a:pt x="200" y="84"/>
                  <a:pt x="200" y="84"/>
                </a:cubicBezTo>
                <a:lnTo>
                  <a:pt x="200" y="85"/>
                </a:lnTo>
                <a:cubicBezTo>
                  <a:pt x="200" y="85"/>
                  <a:pt x="200" y="85"/>
                  <a:pt x="200" y="85"/>
                </a:cubicBezTo>
                <a:cubicBezTo>
                  <a:pt x="196" y="81"/>
                  <a:pt x="192" y="77"/>
                  <a:pt x="187" y="72"/>
                </a:cubicBezTo>
                <a:cubicBezTo>
                  <a:pt x="171" y="57"/>
                  <a:pt x="145" y="42"/>
                  <a:pt x="112" y="42"/>
                </a:cubicBezTo>
                <a:cubicBezTo>
                  <a:pt x="79" y="42"/>
                  <a:pt x="54" y="58"/>
                  <a:pt x="38" y="72"/>
                </a:cubicBezTo>
                <a:cubicBezTo>
                  <a:pt x="22" y="87"/>
                  <a:pt x="14" y="101"/>
                  <a:pt x="14" y="102"/>
                </a:cubicBezTo>
                <a:lnTo>
                  <a:pt x="12" y="108"/>
                </a:lnTo>
                <a:lnTo>
                  <a:pt x="12" y="133"/>
                </a:lnTo>
                <a:lnTo>
                  <a:pt x="0" y="133"/>
                </a:lnTo>
                <a:lnTo>
                  <a:pt x="0" y="336"/>
                </a:lnTo>
                <a:lnTo>
                  <a:pt x="404" y="336"/>
                </a:lnTo>
                <a:lnTo>
                  <a:pt x="404" y="133"/>
                </a:lnTo>
                <a:lnTo>
                  <a:pt x="387" y="133"/>
                </a:lnTo>
                <a:close/>
                <a:moveTo>
                  <a:pt x="72" y="295"/>
                </a:moveTo>
                <a:cubicBezTo>
                  <a:pt x="83" y="289"/>
                  <a:pt x="96" y="284"/>
                  <a:pt x="112" y="284"/>
                </a:cubicBezTo>
                <a:cubicBezTo>
                  <a:pt x="128" y="284"/>
                  <a:pt x="141" y="289"/>
                  <a:pt x="152" y="295"/>
                </a:cubicBezTo>
                <a:lnTo>
                  <a:pt x="72" y="295"/>
                </a:lnTo>
                <a:close/>
                <a:moveTo>
                  <a:pt x="186" y="286"/>
                </a:moveTo>
                <a:cubicBezTo>
                  <a:pt x="170" y="271"/>
                  <a:pt x="145" y="257"/>
                  <a:pt x="112" y="257"/>
                </a:cubicBezTo>
                <a:lnTo>
                  <a:pt x="112" y="257"/>
                </a:lnTo>
                <a:cubicBezTo>
                  <a:pt x="80" y="257"/>
                  <a:pt x="56" y="271"/>
                  <a:pt x="40" y="285"/>
                </a:cubicBezTo>
                <a:lnTo>
                  <a:pt x="40" y="112"/>
                </a:lnTo>
                <a:cubicBezTo>
                  <a:pt x="42" y="108"/>
                  <a:pt x="49" y="99"/>
                  <a:pt x="58" y="91"/>
                </a:cubicBezTo>
                <a:cubicBezTo>
                  <a:pt x="71" y="80"/>
                  <a:pt x="88" y="70"/>
                  <a:pt x="112" y="70"/>
                </a:cubicBezTo>
                <a:cubicBezTo>
                  <a:pt x="137" y="70"/>
                  <a:pt x="155" y="81"/>
                  <a:pt x="169" y="93"/>
                </a:cubicBezTo>
                <a:cubicBezTo>
                  <a:pt x="175" y="98"/>
                  <a:pt x="180" y="104"/>
                  <a:pt x="183" y="109"/>
                </a:cubicBezTo>
                <a:cubicBezTo>
                  <a:pt x="185" y="110"/>
                  <a:pt x="185" y="111"/>
                  <a:pt x="186" y="112"/>
                </a:cubicBezTo>
                <a:lnTo>
                  <a:pt x="186" y="286"/>
                </a:lnTo>
                <a:close/>
                <a:moveTo>
                  <a:pt x="286" y="24"/>
                </a:moveTo>
                <a:lnTo>
                  <a:pt x="286" y="42"/>
                </a:lnTo>
                <a:lnTo>
                  <a:pt x="286" y="70"/>
                </a:lnTo>
                <a:lnTo>
                  <a:pt x="286" y="229"/>
                </a:lnTo>
                <a:cubicBezTo>
                  <a:pt x="286" y="229"/>
                  <a:pt x="249" y="222"/>
                  <a:pt x="214" y="254"/>
                </a:cubicBezTo>
                <a:lnTo>
                  <a:pt x="214" y="112"/>
                </a:lnTo>
                <a:lnTo>
                  <a:pt x="214" y="112"/>
                </a:lnTo>
                <a:lnTo>
                  <a:pt x="214" y="96"/>
                </a:lnTo>
                <a:cubicBezTo>
                  <a:pt x="214" y="96"/>
                  <a:pt x="227" y="36"/>
                  <a:pt x="286" y="24"/>
                </a:cubicBezTo>
                <a:close/>
                <a:moveTo>
                  <a:pt x="246" y="295"/>
                </a:moveTo>
                <a:cubicBezTo>
                  <a:pt x="257" y="289"/>
                  <a:pt x="270" y="284"/>
                  <a:pt x="286" y="284"/>
                </a:cubicBezTo>
                <a:cubicBezTo>
                  <a:pt x="302" y="284"/>
                  <a:pt x="315" y="289"/>
                  <a:pt x="326" y="295"/>
                </a:cubicBezTo>
                <a:lnTo>
                  <a:pt x="246" y="295"/>
                </a:lnTo>
                <a:close/>
                <a:moveTo>
                  <a:pt x="360" y="286"/>
                </a:moveTo>
                <a:cubicBezTo>
                  <a:pt x="344" y="271"/>
                  <a:pt x="319" y="257"/>
                  <a:pt x="286" y="257"/>
                </a:cubicBezTo>
                <a:cubicBezTo>
                  <a:pt x="254" y="257"/>
                  <a:pt x="230" y="271"/>
                  <a:pt x="214" y="285"/>
                </a:cubicBezTo>
                <a:lnTo>
                  <a:pt x="214" y="284"/>
                </a:lnTo>
                <a:cubicBezTo>
                  <a:pt x="244" y="242"/>
                  <a:pt x="308" y="253"/>
                  <a:pt x="308" y="253"/>
                </a:cubicBezTo>
                <a:lnTo>
                  <a:pt x="308" y="73"/>
                </a:lnTo>
                <a:cubicBezTo>
                  <a:pt x="322" y="77"/>
                  <a:pt x="334" y="85"/>
                  <a:pt x="343" y="92"/>
                </a:cubicBezTo>
                <a:cubicBezTo>
                  <a:pt x="349" y="98"/>
                  <a:pt x="354" y="104"/>
                  <a:pt x="357" y="109"/>
                </a:cubicBezTo>
                <a:cubicBezTo>
                  <a:pt x="358" y="110"/>
                  <a:pt x="359" y="111"/>
                  <a:pt x="360" y="112"/>
                </a:cubicBezTo>
                <a:lnTo>
                  <a:pt x="360" y="286"/>
                </a:lnTo>
                <a:lnTo>
                  <a:pt x="360" y="286"/>
                </a:lnTo>
                <a:close/>
              </a:path>
            </a:pathLst>
          </a:custGeom>
          <a:solidFill>
            <a:srgbClr val="F199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图片 14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11" r="76729"/>
          <a:stretch>
            <a:fillRect/>
          </a:stretch>
        </p:blipFill>
        <p:spPr>
          <a:xfrm rot="13844502">
            <a:off x="3201035" y="4319905"/>
            <a:ext cx="1773198" cy="3593465"/>
          </a:xfrm>
          <a:prstGeom prst="rect">
            <a:avLst/>
          </a:prstGeom>
        </p:spPr>
      </p:pic>
      <p:pic>
        <p:nvPicPr>
          <p:cNvPr id="16" name="图片 15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84" t="30011" r="27509" b="-2004"/>
          <a:stretch>
            <a:fillRect/>
          </a:stretch>
        </p:blipFill>
        <p:spPr>
          <a:xfrm rot="9284501">
            <a:off x="-824865" y="2432050"/>
            <a:ext cx="3764280" cy="4518660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69269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0" y="76470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341" y="-99392"/>
            <a:ext cx="3521804" cy="97301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fld id="{BD3F3EC2-762F-4585-9ABE-3D0BD98F40C0}" type="slidenum">
              <a:rPr lang="en-US" altLang="zh-CN" smtClean="0"/>
              <a:t>‹#›</a:t>
            </a:fld>
            <a:r>
              <a:rPr lang="en-US" altLang="zh-CN"/>
              <a:t>/9</a:t>
            </a:r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69269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0" y="76470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341" y="-99392"/>
            <a:ext cx="3521804" cy="97301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69269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0" y="76470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341" y="-99392"/>
            <a:ext cx="3521804" cy="97301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7" name="灯片编号占位符 3" hidden="1"/>
          <p:cNvSpPr>
            <a:spLocks noGrp="1"/>
          </p:cNvSpPr>
          <p:nvPr userDrawn="1"/>
        </p:nvSpPr>
        <p:spPr>
          <a:xfrm>
            <a:off x="9120505" y="6381115"/>
            <a:ext cx="2844800" cy="365125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lvl1pPr>
              <a:defRPr sz="140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algn="r"/>
            <a:fld id="{BD3F3EC2-762F-4585-9ABE-3D0BD98F40C0}" type="slidenum">
              <a:rPr lang="en-US" altLang="zh-CN" sz="1865" smtClean="0"/>
              <a:t>‹#›</a:t>
            </a:fld>
            <a:r>
              <a:rPr lang="en-US" altLang="zh-CN" sz="1865"/>
              <a:t>/5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9FCE70-992F-41EB-8166-46DEE7BDC1E9}" type="slidenum">
              <a:rPr lang="en-US" altLang="zh-CN" smtClean="0"/>
              <a:t>‹#›</a:t>
            </a:fld>
            <a:endParaRPr lang="en-US" altLang="zh-CN"/>
          </a:p>
        </p:txBody>
      </p:sp>
      <p:sp>
        <p:nvSpPr>
          <p:cNvPr id="7" name="灯片编号占位符 3"/>
          <p:cNvSpPr>
            <a:spLocks noGrp="1"/>
          </p:cNvSpPr>
          <p:nvPr userDrawn="1"/>
        </p:nvSpPr>
        <p:spPr>
          <a:xfrm>
            <a:off x="9072880" y="6381115"/>
            <a:ext cx="2844800" cy="365125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lvl1pPr>
              <a:defRPr sz="140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algn="r"/>
            <a:fld id="{BD3F3EC2-762F-4585-9ABE-3D0BD98F40C0}" type="slidenum">
              <a:rPr lang="en-US" altLang="zh-CN" sz="1865" smtClean="0"/>
              <a:t>‹#›</a:t>
            </a:fld>
            <a:r>
              <a:rPr lang="en-US" altLang="zh-CN" sz="1865"/>
              <a:t>/11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直接连接符 17"/>
          <p:cNvCxnSpPr/>
          <p:nvPr/>
        </p:nvCxnSpPr>
        <p:spPr>
          <a:xfrm>
            <a:off x="0" y="6457943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-36192"/>
            <a:ext cx="12192000" cy="5628586"/>
          </a:xfrm>
          <a:prstGeom prst="rect">
            <a:avLst/>
          </a:prstGeom>
          <a:solidFill>
            <a:srgbClr val="F298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cxnSp>
        <p:nvCxnSpPr>
          <p:cNvPr id="11" name="直接连接符 10"/>
          <p:cNvCxnSpPr/>
          <p:nvPr/>
        </p:nvCxnSpPr>
        <p:spPr>
          <a:xfrm>
            <a:off x="0" y="6741368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0" y="6174518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0" y="5891093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 descr="图片包含 游戏机&#10;&#10;描述已自动生成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248" y="-15977"/>
            <a:ext cx="1241778" cy="3684349"/>
          </a:xfrm>
          <a:prstGeom prst="rect">
            <a:avLst/>
          </a:prstGeom>
        </p:spPr>
      </p:pic>
      <p:pic>
        <p:nvPicPr>
          <p:cNvPr id="5" name="图片 4" descr="乐高玩具&#10;&#10;低可信度描述已自动生成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192" y="3559870"/>
            <a:ext cx="4810764" cy="3241174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2077965" y="1009780"/>
            <a:ext cx="7992888" cy="3528695"/>
            <a:chOff x="575555" y="986919"/>
            <a:chExt cx="7992888" cy="3528695"/>
          </a:xfrm>
        </p:grpSpPr>
        <p:sp>
          <p:nvSpPr>
            <p:cNvPr id="16" name="文本框 15"/>
            <p:cNvSpPr txBox="1"/>
            <p:nvPr/>
          </p:nvSpPr>
          <p:spPr>
            <a:xfrm>
              <a:off x="575555" y="986919"/>
              <a:ext cx="7992888" cy="1298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600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数据结构教程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4925030" y="2480519"/>
              <a:ext cx="3379829" cy="392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第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6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版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Wingdings 2" panose="05020102010507070707" pitchFamily="18" charset="2"/>
                </a:rPr>
                <a:t>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微课视频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Wingdings 2" panose="05020102010507070707" pitchFamily="18" charset="2"/>
                </a:rPr>
                <a:t>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题库版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93995" y="3500884"/>
              <a:ext cx="7369810" cy="1014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sz="6000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课程思政的理解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-240704" y="5592394"/>
            <a:ext cx="1889956" cy="1256377"/>
            <a:chOff x="-235082" y="5592394"/>
            <a:chExt cx="1889956" cy="1256377"/>
          </a:xfrm>
        </p:grpSpPr>
        <p:sp>
          <p:nvSpPr>
            <p:cNvPr id="4" name="矩形 3"/>
            <p:cNvSpPr/>
            <p:nvPr/>
          </p:nvSpPr>
          <p:spPr>
            <a:xfrm>
              <a:off x="245" y="5592394"/>
              <a:ext cx="1489055" cy="12542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1764" y="5640408"/>
              <a:ext cx="1187624" cy="1068220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-235082" y="6627172"/>
              <a:ext cx="1889956" cy="2215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定价：</a:t>
              </a:r>
              <a:r>
                <a:rPr lang="en-US" altLang="zh-CN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65.00</a:t>
              </a:r>
              <a:r>
                <a:rPr lang="zh-CN" altLang="en-US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元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770370" y="2990850"/>
            <a:ext cx="3082925" cy="398780"/>
            <a:chOff x="11114" y="4032"/>
            <a:chExt cx="4855" cy="628"/>
          </a:xfrm>
        </p:grpSpPr>
        <p:sp>
          <p:nvSpPr>
            <p:cNvPr id="9" name="文本框 8"/>
            <p:cNvSpPr txBox="1"/>
            <p:nvPr/>
          </p:nvSpPr>
          <p:spPr>
            <a:xfrm>
              <a:off x="11521" y="4032"/>
              <a:ext cx="444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武汉大学</a:t>
              </a:r>
              <a:r>
                <a:rPr lang="en-US" altLang="zh-CN" sz="20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  </a:t>
              </a:r>
              <a:r>
                <a:rPr lang="zh-CN" altLang="en-US" sz="20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李春葆  主编</a:t>
              </a:r>
            </a:p>
          </p:txBody>
        </p:sp>
        <p:sp>
          <p:nvSpPr>
            <p:cNvPr id="21" name="圆: 空心 2"/>
            <p:cNvSpPr/>
            <p:nvPr/>
          </p:nvSpPr>
          <p:spPr>
            <a:xfrm>
              <a:off x="11114" y="4190"/>
              <a:ext cx="409" cy="409"/>
            </a:xfrm>
            <a:prstGeom prst="donu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chemeClr val="tx1"/>
                </a:solidFill>
                <a:cs typeface="楷体" panose="02010609060101010101" pitchFamily="49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30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18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工匠精神（科技报国）</a:t>
              </a:r>
            </a:p>
          </p:txBody>
        </p:sp>
      </p:grpSp>
      <p:sp>
        <p:nvSpPr>
          <p:cNvPr id="19" name="矩形 18"/>
          <p:cNvSpPr/>
          <p:nvPr/>
        </p:nvSpPr>
        <p:spPr>
          <a:xfrm>
            <a:off x="3531235" y="1677035"/>
            <a:ext cx="621093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矩阵压缩：</a:t>
            </a:r>
            <a:r>
              <a:rPr lang="zh-CN" altLang="zh-CN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大数据压缩与存储</a:t>
            </a:r>
          </a:p>
        </p:txBody>
      </p:sp>
      <p:sp>
        <p:nvSpPr>
          <p:cNvPr id="20" name="TextBox 9"/>
          <p:cNvSpPr txBox="1"/>
          <p:nvPr/>
        </p:nvSpPr>
        <p:spPr>
          <a:xfrm>
            <a:off x="3648055" y="2708850"/>
            <a:ext cx="6143668" cy="190817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144000" tIns="108000" bIns="108000" rtlCol="0">
            <a:spAutoFit/>
          </a:bodyPr>
          <a:lstStyle/>
          <a:p>
            <a:pPr marL="360045" indent="-360045" algn="l">
              <a:lnSpc>
                <a:spcPts val="3000"/>
              </a:lnSpc>
              <a:spcBef>
                <a:spcPts val="600"/>
              </a:spcBef>
              <a:buBlip>
                <a:blip r:embed="rId3"/>
              </a:buBlip>
            </a:pPr>
            <a:r>
              <a:rPr lang="zh-CN" altLang="en-US"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减少磁盘的存储空间</a:t>
            </a:r>
          </a:p>
          <a:p>
            <a:pPr marL="360045" indent="-360045" algn="l">
              <a:lnSpc>
                <a:spcPts val="3000"/>
              </a:lnSpc>
              <a:spcBef>
                <a:spcPts val="600"/>
              </a:spcBef>
              <a:buBlip>
                <a:blip r:embed="rId3"/>
              </a:buBlip>
            </a:pPr>
            <a:r>
              <a:rPr lang="zh-CN" altLang="en-US"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减少网络和磁盘的</a:t>
            </a:r>
            <a:r>
              <a:rPr lang="en-US" altLang="zh-CN"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IO</a:t>
            </a:r>
          </a:p>
          <a:p>
            <a:pPr marL="360045" indent="-360045" algn="l">
              <a:lnSpc>
                <a:spcPts val="3000"/>
              </a:lnSpc>
              <a:spcBef>
                <a:spcPts val="600"/>
              </a:spcBef>
              <a:buBlip>
                <a:blip r:embed="rId3"/>
              </a:buBlip>
            </a:pPr>
            <a:r>
              <a:rPr lang="zh-CN" altLang="en-US" sz="22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加快数据在磁盘和网络中的传输速度，从而提高系统的处理速度</a:t>
            </a:r>
          </a:p>
        </p:txBody>
      </p:sp>
      <p:sp>
        <p:nvSpPr>
          <p:cNvPr id="21" name="下箭头 20"/>
          <p:cNvSpPr/>
          <p:nvPr/>
        </p:nvSpPr>
        <p:spPr>
          <a:xfrm>
            <a:off x="6529696" y="2244979"/>
            <a:ext cx="214314" cy="357190"/>
          </a:xfrm>
          <a:prstGeom prst="down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/>
          <p:cNvPicPr/>
          <p:nvPr/>
        </p:nvPicPr>
        <p:blipFill>
          <a:blip r:embed="rId4"/>
          <a:srcRect t="59583"/>
          <a:stretch>
            <a:fillRect/>
          </a:stretch>
        </p:blipFill>
        <p:spPr>
          <a:xfrm>
            <a:off x="3651885" y="4869180"/>
            <a:ext cx="6090920" cy="17653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3" name="图片 22" descr="magnifying-glass-g934a18a98_128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">
            <a:off x="1930400" y="1643380"/>
            <a:ext cx="2192020" cy="21558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ldLvl="0" animBg="1"/>
      <p:bldP spid="21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2711450" y="1628775"/>
            <a:ext cx="7082790" cy="5111750"/>
            <a:chOff x="1417" y="2255"/>
            <a:chExt cx="11028" cy="7892"/>
          </a:xfrm>
        </p:grpSpPr>
        <p:pic>
          <p:nvPicPr>
            <p:cNvPr id="27" name="图片 26"/>
            <p:cNvPicPr/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417" y="2255"/>
              <a:ext cx="11029" cy="789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25400" cap="sq">
              <a:solidFill>
                <a:schemeClr val="accent6">
                  <a:lumMod val="60000"/>
                  <a:lumOff val="40000"/>
                </a:schemeClr>
              </a:solidFill>
              <a:miter lim="800000"/>
              <a:headEnd/>
              <a:tailEnd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5" name="椭圆 4"/>
            <p:cNvSpPr/>
            <p:nvPr/>
          </p:nvSpPr>
          <p:spPr>
            <a:xfrm>
              <a:off x="8561" y="5400"/>
              <a:ext cx="675" cy="338"/>
            </a:xfrm>
            <a:prstGeom prst="ellipse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rgbClr val="FF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30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18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华为数据压缩国际专利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/>
        </p:nvPicPr>
        <p:blipFill>
          <a:blip r:embed="rId3" cstate="print"/>
          <a:stretch>
            <a:fillRect/>
          </a:stretch>
        </p:blipFill>
        <p:spPr bwMode="auto">
          <a:xfrm>
            <a:off x="2639695" y="1557020"/>
            <a:ext cx="7299325" cy="5264785"/>
          </a:xfrm>
          <a:prstGeom prst="rect">
            <a:avLst/>
          </a:prstGeom>
          <a:noFill/>
          <a:ln w="25400" cap="sq">
            <a:solidFill>
              <a:schemeClr val="accent6">
                <a:lumMod val="60000"/>
                <a:lumOff val="40000"/>
              </a:schemeClr>
            </a:solidFill>
            <a:miter lim="800000"/>
            <a:headEnd/>
            <a:tailEnd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 prstMaterial="matte">
            <a:bevelT w="25400" h="19050"/>
            <a:contourClr>
              <a:srgbClr val="FFFFFF"/>
            </a:contourClr>
          </a:sp3d>
        </p:spPr>
      </p:pic>
      <p:grpSp>
        <p:nvGrpSpPr>
          <p:cNvPr id="17" name="组合 16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30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18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华为数据压缩国际专利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83540" y="6263217"/>
            <a:ext cx="1166452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本课件版权归清华大学出版社所有，仅提供教师教学使用，其他用途一律视为侵权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6FD3743-05D3-923A-AFEC-3D488DF43A42}"/>
              </a:ext>
            </a:extLst>
          </p:cNvPr>
          <p:cNvSpPr txBox="1"/>
          <p:nvPr/>
        </p:nvSpPr>
        <p:spPr>
          <a:xfrm>
            <a:off x="2423592" y="4653136"/>
            <a:ext cx="71522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1600" b="1" dirty="0">
                <a:solidFill>
                  <a:schemeClr val="accent6">
                    <a:lumMod val="75000"/>
                  </a:schemeClr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中国第一程序员</a:t>
            </a:r>
            <a:r>
              <a:rPr lang="en-US" altLang="zh-CN" sz="1600" b="1" dirty="0">
                <a:solidFill>
                  <a:schemeClr val="accent6">
                    <a:lumMod val="75000"/>
                  </a:schemeClr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——</a:t>
            </a:r>
            <a:r>
              <a:rPr lang="zh-CN" altLang="en-US" sz="1600" b="1" dirty="0">
                <a:solidFill>
                  <a:schemeClr val="accent6">
                    <a:lumMod val="75000"/>
                  </a:schemeClr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求伯君</a:t>
            </a:r>
            <a:endParaRPr lang="zh-CN" altLang="en-US" sz="1600" dirty="0">
              <a:solidFill>
                <a:schemeClr val="accent6">
                  <a:lumMod val="75000"/>
                </a:schemeClr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C885145-8D97-A4E4-CBB3-7F435CCE54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2286000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图示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170" y="980440"/>
            <a:ext cx="9245600" cy="52006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3540" y="6263217"/>
            <a:ext cx="1166452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本课件版权归清华大学出版社所有，仅提供教师教学使用，其他用途一律视为侵权</a:t>
            </a:r>
          </a:p>
        </p:txBody>
      </p:sp>
    </p:spTree>
    <p:extLst>
      <p:ext uri="{BB962C8B-B14F-4D97-AF65-F5344CB8AC3E}">
        <p14:creationId xmlns:p14="http://schemas.microsoft.com/office/powerpoint/2010/main" val="3013349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TRmNGI5YzFjZTQyNDU3MzJkZGUzZTkwMDY4MmFkZjkifQ=="/>
  <p:tag name="KSO_WPP_MARK_KEY" val="da1f2d9d-b02c-4886-8c9c-1fb4c2c52b5a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8575">
          <a:solidFill>
            <a:srgbClr val="C00000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8575">
          <a:solidFill>
            <a:srgbClr val="C00000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112</Words>
  <Application>Microsoft Office PowerPoint</Application>
  <PresentationFormat>宽屏</PresentationFormat>
  <Paragraphs>21</Paragraphs>
  <Slides>6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19" baseType="lpstr">
      <vt:lpstr>Arial</vt:lpstr>
      <vt:lpstr>思源黑体 CN Bold</vt:lpstr>
      <vt:lpstr>Times New Roman</vt:lpstr>
      <vt:lpstr>DengXian</vt:lpstr>
      <vt:lpstr>微软雅黑</vt:lpstr>
      <vt:lpstr>Calibri</vt:lpstr>
      <vt:lpstr>思源黑体 CN Heavy</vt:lpstr>
      <vt:lpstr>Wingdings</vt:lpstr>
      <vt:lpstr>黑体</vt:lpstr>
      <vt:lpstr>华文行楷</vt:lpstr>
      <vt:lpstr>Consolas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lcb; wbh</dc:creator>
  <cp:lastModifiedBy>wei jj</cp:lastModifiedBy>
  <cp:revision>1075</cp:revision>
  <dcterms:created xsi:type="dcterms:W3CDTF">2004-04-02T09:54:00Z</dcterms:created>
  <dcterms:modified xsi:type="dcterms:W3CDTF">2022-06-28T14:11:25Z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CDFBBC05ED764748BAC31DB7D00FF186</vt:lpwstr>
  </property>
  <property fmtid="{D5CDD505-2E9C-101B-9397-08002B2CF9AE}" pid="3" name="KSOProductBuildVer">
    <vt:lpwstr>2052-11.1.0.11744</vt:lpwstr>
  </property>
</Properties>
</file>

<file path=docProps/thumbnail.jpeg>
</file>